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6" autoAdjust="0"/>
    <p:restoredTop sz="86420" autoAdjust="0"/>
  </p:normalViewPr>
  <p:slideViewPr>
    <p:cSldViewPr>
      <p:cViewPr varScale="1">
        <p:scale>
          <a:sx n="49" d="100"/>
          <a:sy n="49" d="100"/>
        </p:scale>
        <p:origin x="-10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DED6-B4FF-4176-82C2-890C866EBB59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5B8E-D5CD-47DC-8868-8EAB4381C0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dirty="0" smtClean="0"/>
              <a:t>Structure of Skeletal Muscles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2971800"/>
            <a:ext cx="4724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MMHS Anatomy and Physiology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Chitraroff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web.mac.com/drakem55/Ch_9_Muscles/Contraction_files/musclestructureo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4901282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Fascia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Fascia separates muscles from each other.</a:t>
            </a:r>
          </a:p>
          <a:p>
            <a:r>
              <a:rPr lang="en-US" dirty="0" smtClean="0"/>
              <a:t>A type of Loose Connective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Fascia may extend beyond the muscle to form tendons.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Fascia may form fibrous sheets called </a:t>
            </a:r>
            <a:r>
              <a:rPr lang="en-US" dirty="0" err="1" smtClean="0"/>
              <a:t>Aponeuroses</a:t>
            </a:r>
            <a:r>
              <a:rPr lang="en-US" dirty="0" smtClean="0"/>
              <a:t>. (ex. </a:t>
            </a:r>
            <a:r>
              <a:rPr lang="en-US" dirty="0" err="1" smtClean="0"/>
              <a:t>Lumbodorsal</a:t>
            </a:r>
            <a:r>
              <a:rPr lang="en-US" dirty="0" smtClean="0"/>
              <a:t> Fascia)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Fascia that closely surrounds one specific muscle is called </a:t>
            </a:r>
            <a:r>
              <a:rPr lang="en-US" dirty="0" err="1" smtClean="0"/>
              <a:t>epimysium</a:t>
            </a:r>
            <a:r>
              <a:rPr lang="en-US" dirty="0" smtClean="0"/>
              <a:t>. (</a:t>
            </a:r>
            <a:r>
              <a:rPr lang="en-US" dirty="0" err="1" smtClean="0"/>
              <a:t>epi</a:t>
            </a:r>
            <a:r>
              <a:rPr lang="en-US" dirty="0" smtClean="0"/>
              <a:t> = outside of)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muscle is made of smaller bundles called fascicles (sing. Fasciculus).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fasciculus is surrounded by connective tissue called </a:t>
            </a:r>
            <a:r>
              <a:rPr lang="en-US" dirty="0" err="1" smtClean="0"/>
              <a:t>perimysium</a:t>
            </a:r>
            <a:r>
              <a:rPr lang="en-US" dirty="0" smtClean="0"/>
              <a:t>. (</a:t>
            </a:r>
            <a:r>
              <a:rPr lang="en-US" dirty="0" err="1" smtClean="0"/>
              <a:t>peri</a:t>
            </a:r>
            <a:r>
              <a:rPr lang="en-US" dirty="0" smtClean="0"/>
              <a:t> = surrounds)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Fasciculi</a:t>
            </a:r>
            <a:r>
              <a:rPr lang="en-US" dirty="0" smtClean="0"/>
              <a:t> contain individual muscle cells called fibers surrounded by connective tissue called </a:t>
            </a:r>
            <a:r>
              <a:rPr lang="en-US" dirty="0" err="1" smtClean="0"/>
              <a:t>endomysium</a:t>
            </a:r>
            <a:r>
              <a:rPr lang="en-US" dirty="0" smtClean="0"/>
              <a:t>. (</a:t>
            </a:r>
            <a:r>
              <a:rPr lang="en-US" dirty="0" err="1" smtClean="0"/>
              <a:t>endo</a:t>
            </a:r>
            <a:r>
              <a:rPr lang="en-US" dirty="0" smtClean="0"/>
              <a:t> = inside)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muscle fiber is further divided into myofibrils that may extend down the entire length of the muscle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Anatomy</a:t>
            </a:r>
            <a:endParaRPr lang="en-US" dirty="0"/>
          </a:p>
        </p:txBody>
      </p:sp>
      <p:pic>
        <p:nvPicPr>
          <p:cNvPr id="1026" name="Picture 2" descr="http://people.eku.edu/ritchisong/tend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45302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</a:t>
            </a:r>
            <a:r>
              <a:rPr lang="en-US" dirty="0" err="1" smtClean="0"/>
              <a:t>Myofilaments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myofibril contains 2 types of protein </a:t>
            </a:r>
            <a:r>
              <a:rPr lang="en-US" dirty="0" err="1" smtClean="0"/>
              <a:t>myofilaments</a:t>
            </a:r>
            <a:r>
              <a:rPr lang="en-US" dirty="0" smtClean="0"/>
              <a:t>.  (</a:t>
            </a:r>
            <a:r>
              <a:rPr lang="en-US" dirty="0" err="1" smtClean="0"/>
              <a:t>myo</a:t>
            </a:r>
            <a:r>
              <a:rPr lang="en-US" dirty="0" smtClean="0"/>
              <a:t> = muscle)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Actin</a:t>
            </a:r>
            <a:r>
              <a:rPr lang="en-US" dirty="0" smtClean="0"/>
              <a:t> = thin </a:t>
            </a:r>
            <a:r>
              <a:rPr lang="en-US" dirty="0" err="1" smtClean="0"/>
              <a:t>myofilament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Myosin</a:t>
            </a:r>
            <a:r>
              <a:rPr lang="en-US" dirty="0" smtClean="0"/>
              <a:t> = thick </a:t>
            </a:r>
            <a:r>
              <a:rPr lang="en-US" dirty="0" err="1" smtClean="0"/>
              <a:t>myofilament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Collectively, these make up a functional muscle unit called a </a:t>
            </a:r>
            <a:r>
              <a:rPr lang="en-US" u="sng" dirty="0" err="1" smtClean="0"/>
              <a:t>Sarcomere</a:t>
            </a:r>
            <a:r>
              <a:rPr lang="en-US" u="sng" dirty="0" smtClean="0"/>
              <a:t>.</a:t>
            </a:r>
          </a:p>
          <a:p>
            <a:pPr marL="514350" indent="-514350"/>
            <a:r>
              <a:rPr lang="en-US" dirty="0" err="1" smtClean="0"/>
              <a:t>Myofilaments</a:t>
            </a:r>
            <a:r>
              <a:rPr lang="en-US" dirty="0" smtClean="0"/>
              <a:t> form the </a:t>
            </a:r>
            <a:r>
              <a:rPr lang="en-US" b="1" dirty="0" err="1" smtClean="0"/>
              <a:t>sarcomere</a:t>
            </a:r>
            <a:r>
              <a:rPr lang="en-US" dirty="0" smtClean="0"/>
              <a:t> = the basic unit of muscle that is responsible for muscle contraction.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Sarcomere</a:t>
            </a:r>
            <a:r>
              <a:rPr lang="en-US" dirty="0" smtClean="0"/>
              <a:t> : The Functional </a:t>
            </a:r>
            <a:r>
              <a:rPr lang="en-US" dirty="0"/>
              <a:t>M</a:t>
            </a:r>
            <a:r>
              <a:rPr lang="en-US" dirty="0" smtClean="0"/>
              <a:t>uscle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sarcomere</a:t>
            </a:r>
            <a:r>
              <a:rPr lang="en-US" dirty="0" smtClean="0"/>
              <a:t> extends from Z-Line to Z-Line.</a:t>
            </a:r>
          </a:p>
          <a:p>
            <a:r>
              <a:rPr lang="en-US" dirty="0" smtClean="0"/>
              <a:t>Each Z-Line provides a point of attachments for </a:t>
            </a:r>
            <a:r>
              <a:rPr lang="en-US" dirty="0" err="1" smtClean="0"/>
              <a:t>actin</a:t>
            </a:r>
            <a:r>
              <a:rPr lang="en-US" dirty="0" smtClean="0"/>
              <a:t> </a:t>
            </a:r>
            <a:r>
              <a:rPr lang="en-US" dirty="0" err="1" smtClean="0"/>
              <a:t>myofilaments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Myosin </a:t>
            </a:r>
            <a:r>
              <a:rPr lang="en-US" dirty="0" err="1" smtClean="0"/>
              <a:t>myofilaments</a:t>
            </a:r>
            <a:r>
              <a:rPr lang="en-US" dirty="0" smtClean="0"/>
              <a:t> are located between each </a:t>
            </a:r>
            <a:r>
              <a:rPr lang="en-US" dirty="0" err="1" smtClean="0"/>
              <a:t>actin</a:t>
            </a:r>
            <a:r>
              <a:rPr lang="en-US" dirty="0" smtClean="0"/>
              <a:t> </a:t>
            </a:r>
            <a:r>
              <a:rPr lang="en-US" dirty="0" err="1" smtClean="0"/>
              <a:t>myofilament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I-Band = </a:t>
            </a:r>
            <a:r>
              <a:rPr lang="en-US" dirty="0" err="1" smtClean="0"/>
              <a:t>Actin</a:t>
            </a:r>
            <a:r>
              <a:rPr lang="en-US" dirty="0" smtClean="0"/>
              <a:t> Only in this region.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A-Band = where </a:t>
            </a:r>
            <a:r>
              <a:rPr lang="en-US" dirty="0" err="1" smtClean="0"/>
              <a:t>Actin</a:t>
            </a:r>
            <a:r>
              <a:rPr lang="en-US" dirty="0" smtClean="0"/>
              <a:t> and Myosin overlap.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H-Zone = myosin only.</a:t>
            </a:r>
          </a:p>
          <a:p>
            <a:pPr marL="571500" indent="-514350">
              <a:buNone/>
            </a:pPr>
            <a:r>
              <a:rPr lang="en-US" dirty="0" smtClean="0">
                <a:sym typeface="Wingdings" pitchFamily="2" charset="2"/>
              </a:rPr>
              <a:t> See </a:t>
            </a:r>
            <a:r>
              <a:rPr lang="en-US" dirty="0" err="1" smtClean="0">
                <a:sym typeface="Wingdings" pitchFamily="2" charset="2"/>
              </a:rPr>
              <a:t>Sarcomere</a:t>
            </a:r>
            <a:r>
              <a:rPr lang="en-US" dirty="0" smtClean="0">
                <a:sym typeface="Wingdings" pitchFamily="2" charset="2"/>
              </a:rPr>
              <a:t> Diagram (Fig. 6.3 on p. 183)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Sarcomere</a:t>
            </a:r>
            <a:endParaRPr lang="en-US" dirty="0"/>
          </a:p>
        </p:txBody>
      </p:sp>
      <p:pic>
        <p:nvPicPr>
          <p:cNvPr id="19458" name="Picture 2" descr="http://www.emc.maricopa.edu/faculty/farabee/biobk/muscl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517661" cy="4842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600200" y="2971800"/>
            <a:ext cx="49530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sz="4800" dirty="0" err="1" smtClean="0"/>
              <a:t>Sarcomere</a:t>
            </a:r>
            <a:endParaRPr lang="en-US" sz="4800" dirty="0"/>
          </a:p>
        </p:txBody>
      </p:sp>
      <p:pic>
        <p:nvPicPr>
          <p:cNvPr id="20482" name="Picture 2" descr="http://digitalunion.osu.edu/r2/summer09/hill/images/diagrams/muscleanat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7239000" cy="5602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790700" y="28575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The Muscle Contraction</a:t>
            </a:r>
            <a:endParaRPr lang="en-US" sz="4800" dirty="0"/>
          </a:p>
        </p:txBody>
      </p:sp>
      <p:pic>
        <p:nvPicPr>
          <p:cNvPr id="21506" name="Picture 2" descr="http://spot.pcc.edu/~lkidoguc/Topics/fila_slide_l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94479"/>
            <a:ext cx="5486400" cy="6763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269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Structure of Skeletal Muscles</vt:lpstr>
      <vt:lpstr>Fascia</vt:lpstr>
      <vt:lpstr>Skeletal Muscle Organization</vt:lpstr>
      <vt:lpstr>Skeletal Muscle Anatomy</vt:lpstr>
      <vt:lpstr>Muscle Myofilaments</vt:lpstr>
      <vt:lpstr>The Sarcomere : The Functional Muscle Unit</vt:lpstr>
      <vt:lpstr>The Sarcomere</vt:lpstr>
      <vt:lpstr>The Sarcomere</vt:lpstr>
      <vt:lpstr>The Muscle Contraction</vt:lpstr>
    </vt:vector>
  </TitlesOfParts>
  <Company>mvusd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Skeletal Muscles </dc:title>
  <dc:creator>schitraroff</dc:creator>
  <cp:lastModifiedBy>schitraroff</cp:lastModifiedBy>
  <cp:revision>12</cp:revision>
  <dcterms:created xsi:type="dcterms:W3CDTF">2011-12-07T17:12:38Z</dcterms:created>
  <dcterms:modified xsi:type="dcterms:W3CDTF">2011-12-07T23:25:23Z</dcterms:modified>
</cp:coreProperties>
</file>